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03B3C3E-3F18-44D2-9C66-D3CAA72249B0}">
          <p14:sldIdLst>
            <p14:sldId id="256"/>
            <p14:sldId id="257"/>
            <p14:sldId id="259"/>
            <p14:sldId id="258"/>
            <p14:sldId id="260"/>
            <p14:sldId id="261"/>
            <p14:sldId id="262"/>
          </p14:sldIdLst>
        </p14:section>
        <p14:section name="Untitled Section" id="{836FDD88-4F9E-4563-864E-2B3D57CE6654}">
          <p14:sldIdLst>
            <p14:sldId id="264"/>
            <p14:sldId id="263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8" d="100"/>
          <a:sy n="58" d="100"/>
        </p:scale>
        <p:origin x="-68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403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199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99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2799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175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6369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295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979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1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57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19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790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90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10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50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566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86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8F2DE39-01F9-452C-8C94-4C2512A08EF0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7085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2792" y="1818503"/>
            <a:ext cx="8825658" cy="1435443"/>
          </a:xfrm>
        </p:spPr>
        <p:txBody>
          <a:bodyPr/>
          <a:lstStyle/>
          <a:p>
            <a:r>
              <a:rPr lang="en-US" dirty="0" smtClean="0"/>
              <a:t>4 Cable Lift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07971" y="6289023"/>
            <a:ext cx="6984029" cy="568977"/>
          </a:xfrm>
        </p:spPr>
        <p:txBody>
          <a:bodyPr/>
          <a:lstStyle/>
          <a:p>
            <a:r>
              <a:rPr lang="en-US" dirty="0" smtClean="0"/>
              <a:t>By: Bill </a:t>
            </a:r>
            <a:r>
              <a:rPr lang="en-US" dirty="0" err="1" smtClean="0"/>
              <a:t>Wyant</a:t>
            </a:r>
            <a:r>
              <a:rPr lang="en-US" dirty="0" smtClean="0"/>
              <a:t>, Charles </a:t>
            </a:r>
            <a:r>
              <a:rPr lang="en-US" dirty="0" err="1" smtClean="0"/>
              <a:t>Slagal</a:t>
            </a:r>
            <a:r>
              <a:rPr lang="en-US" dirty="0" smtClean="0"/>
              <a:t>, Alcides Segovia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24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Given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635824"/>
            <a:ext cx="8946541" cy="4195481"/>
          </a:xfrm>
        </p:spPr>
        <p:txBody>
          <a:bodyPr/>
          <a:lstStyle/>
          <a:p>
            <a:r>
              <a:rPr lang="en-US" dirty="0" smtClean="0"/>
              <a:t>Platform Dimensions:</a:t>
            </a:r>
          </a:p>
          <a:p>
            <a:pPr lvl="1"/>
            <a:r>
              <a:rPr lang="en-US" dirty="0"/>
              <a:t>Length : 353.4 in</a:t>
            </a:r>
          </a:p>
          <a:p>
            <a:pPr lvl="1"/>
            <a:r>
              <a:rPr lang="en-US" dirty="0"/>
              <a:t>Width: 143.5 in</a:t>
            </a:r>
          </a:p>
          <a:p>
            <a:pPr lvl="1"/>
            <a:r>
              <a:rPr lang="en-US" dirty="0"/>
              <a:t>Weight: 5000 </a:t>
            </a:r>
            <a:r>
              <a:rPr lang="en-US" dirty="0" err="1" smtClean="0"/>
              <a:t>lb</a:t>
            </a:r>
            <a:endParaRPr lang="en-US" dirty="0" smtClean="0"/>
          </a:p>
          <a:p>
            <a:r>
              <a:rPr lang="en-US" dirty="0" smtClean="0"/>
              <a:t>Truck Weight: 5000lb</a:t>
            </a:r>
          </a:p>
          <a:p>
            <a:r>
              <a:rPr lang="en-US" dirty="0" smtClean="0"/>
              <a:t>Weight acts at center of platform.</a:t>
            </a:r>
          </a:p>
          <a:p>
            <a:r>
              <a:rPr lang="en-US" dirty="0" smtClean="0"/>
              <a:t>Lifting hook tie point 230 in above truck.</a:t>
            </a:r>
          </a:p>
          <a:p>
            <a:r>
              <a:rPr lang="en-US" dirty="0"/>
              <a:t>For now, assume that cables attached to the outer </a:t>
            </a:r>
            <a:r>
              <a:rPr lang="en-US" dirty="0" smtClean="0"/>
              <a:t>corners </a:t>
            </a:r>
            <a:r>
              <a:rPr lang="en-US" dirty="0"/>
              <a:t>of the </a:t>
            </a:r>
            <a:r>
              <a:rPr lang="en-US" dirty="0" smtClean="0"/>
              <a:t>platform </a:t>
            </a:r>
            <a:r>
              <a:rPr lang="en-US" dirty="0"/>
              <a:t>will not contact the truck.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946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Plan of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Draw a Free Body Diagram</a:t>
            </a:r>
          </a:p>
          <a:p>
            <a:r>
              <a:rPr lang="en-US" dirty="0" smtClean="0"/>
              <a:t>Find position vectors: A to Z, B to Z, C to Z, and D to Z</a:t>
            </a:r>
          </a:p>
          <a:p>
            <a:r>
              <a:rPr lang="en-US" dirty="0" smtClean="0"/>
              <a:t>Find the magnitude to find length</a:t>
            </a:r>
          </a:p>
          <a:p>
            <a:r>
              <a:rPr lang="en-US" dirty="0" smtClean="0"/>
              <a:t>Find the unit vector</a:t>
            </a:r>
          </a:p>
          <a:p>
            <a:r>
              <a:rPr lang="en-US" dirty="0" smtClean="0"/>
              <a:t>E of E</a:t>
            </a:r>
          </a:p>
          <a:p>
            <a:r>
              <a:rPr lang="en-US" dirty="0" smtClean="0"/>
              <a:t>Solve for the tension.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931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Cartesian Coordinates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Tie Point: {0 ,0, 230} in</a:t>
            </a:r>
          </a:p>
          <a:p>
            <a:r>
              <a:rPr lang="en-US" dirty="0" smtClean="0"/>
              <a:t>Corner A: {-176.7, -71.75, 0} in</a:t>
            </a:r>
          </a:p>
          <a:p>
            <a:r>
              <a:rPr lang="en-US" dirty="0" smtClean="0"/>
              <a:t>Corner B: {176.7, -71.75, 0} in</a:t>
            </a:r>
          </a:p>
          <a:p>
            <a:r>
              <a:rPr lang="en-US" dirty="0" smtClean="0"/>
              <a:t>Corner C: {176.7, 71.75, 0} in</a:t>
            </a:r>
          </a:p>
          <a:p>
            <a:r>
              <a:rPr lang="en-US" dirty="0" smtClean="0"/>
              <a:t>Corner D: {-176.7, 71.75, 0} in</a:t>
            </a:r>
          </a:p>
        </p:txBody>
      </p:sp>
    </p:spTree>
    <p:extLst>
      <p:ext uri="{BB962C8B-B14F-4D97-AF65-F5344CB8AC3E}">
        <p14:creationId xmlns:p14="http://schemas.microsoft.com/office/powerpoint/2010/main" val="141782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4776121" cy="894819"/>
          </a:xfrm>
        </p:spPr>
        <p:txBody>
          <a:bodyPr/>
          <a:lstStyle/>
          <a:p>
            <a:pPr algn="ctr"/>
            <a:r>
              <a:rPr lang="en-US" dirty="0" smtClean="0"/>
              <a:t>Position Vectors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3149556"/>
              </p:ext>
            </p:extLst>
          </p:nvPr>
        </p:nvGraphicFramePr>
        <p:xfrm>
          <a:off x="449177" y="1700463"/>
          <a:ext cx="4973056" cy="3208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3264"/>
                <a:gridCol w="1243264"/>
                <a:gridCol w="1243264"/>
                <a:gridCol w="1243264"/>
              </a:tblGrid>
              <a:tr h="641684">
                <a:tc>
                  <a:txBody>
                    <a:bodyPr/>
                    <a:lstStyle/>
                    <a:p>
                      <a:pPr algn="l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41684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raz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176.7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71.75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41684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rbz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-176.7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71.75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41684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rcz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-176.7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-71.75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41684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rdz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176.7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-71.75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996153" y="452718"/>
            <a:ext cx="4776121" cy="89481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Magnitude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708748"/>
              </p:ext>
            </p:extLst>
          </p:nvPr>
        </p:nvGraphicFramePr>
        <p:xfrm>
          <a:off x="7026442" y="1844840"/>
          <a:ext cx="2999874" cy="29196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9937"/>
                <a:gridCol w="1499937"/>
              </a:tblGrid>
              <a:tr h="729916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raz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298.7825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729916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rbz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298.7825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729916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rcz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298.7825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729916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rdz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298.7825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9739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Vector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7395904"/>
              </p:ext>
            </p:extLst>
          </p:nvPr>
        </p:nvGraphicFramePr>
        <p:xfrm>
          <a:off x="2069429" y="1331492"/>
          <a:ext cx="6416844" cy="2542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3314"/>
                <a:gridCol w="1483314"/>
                <a:gridCol w="1683260"/>
                <a:gridCol w="1766956"/>
              </a:tblGrid>
              <a:tr h="63557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uaz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0.5914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0.240141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0.769791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3557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ubz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-0.5914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0.240141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0.769791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3557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ucz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-0.5914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-0.24014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0.769791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3557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udz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0.5914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-0.24014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0.769791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46110" y="4407097"/>
            <a:ext cx="9404723" cy="8707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E of E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554934"/>
              </p:ext>
            </p:extLst>
          </p:nvPr>
        </p:nvGraphicFramePr>
        <p:xfrm>
          <a:off x="2340577" y="5342021"/>
          <a:ext cx="6015788" cy="872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3947"/>
                <a:gridCol w="1503947"/>
                <a:gridCol w="1503947"/>
                <a:gridCol w="1503947"/>
              </a:tblGrid>
              <a:tr h="301792"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179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 of 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3.079163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853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Find the 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Equation</a:t>
            </a:r>
          </a:p>
          <a:p>
            <a:pPr lvl="1"/>
            <a:r>
              <a:rPr lang="en-US" dirty="0"/>
              <a:t>T = W/sum of </a:t>
            </a:r>
            <a:r>
              <a:rPr lang="en-US" dirty="0" smtClean="0"/>
              <a:t>Z</a:t>
            </a:r>
          </a:p>
          <a:p>
            <a:r>
              <a:rPr lang="en-US" dirty="0" smtClean="0"/>
              <a:t>T = 10000 / 3.079</a:t>
            </a:r>
          </a:p>
          <a:p>
            <a:r>
              <a:rPr lang="en-US" dirty="0" smtClean="0"/>
              <a:t>T = 3247.635 </a:t>
            </a:r>
            <a:r>
              <a:rPr lang="en-US" dirty="0" err="1" smtClean="0"/>
              <a:t>lb</a:t>
            </a:r>
            <a:r>
              <a:rPr lang="en-US" dirty="0" smtClean="0"/>
              <a:t> per cable</a:t>
            </a:r>
          </a:p>
          <a:p>
            <a:r>
              <a:rPr lang="en-US" dirty="0"/>
              <a:t>We assumed that the tension in each cable was the same, because they were all the same length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262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Tension on Mars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 (on Earth) </a:t>
            </a:r>
            <a:r>
              <a:rPr lang="en-US" dirty="0"/>
              <a:t>= 3247.635 </a:t>
            </a:r>
            <a:r>
              <a:rPr lang="en-US" dirty="0" err="1"/>
              <a:t>lb</a:t>
            </a:r>
            <a:r>
              <a:rPr lang="en-US" dirty="0"/>
              <a:t> per </a:t>
            </a:r>
            <a:r>
              <a:rPr lang="en-US" dirty="0" smtClean="0"/>
              <a:t>cable</a:t>
            </a:r>
          </a:p>
          <a:p>
            <a:pPr lvl="1"/>
            <a:r>
              <a:rPr lang="en-US" dirty="0" smtClean="0"/>
              <a:t>Conversion Factor = .38</a:t>
            </a:r>
          </a:p>
          <a:p>
            <a:pPr lvl="1"/>
            <a:r>
              <a:rPr lang="en-US" dirty="0" smtClean="0"/>
              <a:t>T(Earth) x Conversion Factor = T(Mars)</a:t>
            </a:r>
          </a:p>
          <a:p>
            <a:r>
              <a:rPr lang="en-US" dirty="0" smtClean="0"/>
              <a:t>T (on Mars) = 1234.101 </a:t>
            </a:r>
            <a:r>
              <a:rPr lang="en-US" dirty="0" err="1" smtClean="0"/>
              <a:t>lb</a:t>
            </a:r>
            <a:r>
              <a:rPr lang="en-US" dirty="0" smtClean="0"/>
              <a:t> per cable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790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7873129"/>
              </p:ext>
            </p:extLst>
          </p:nvPr>
        </p:nvGraphicFramePr>
        <p:xfrm>
          <a:off x="271852" y="230656"/>
          <a:ext cx="11664778" cy="64337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7346"/>
                <a:gridCol w="892726"/>
                <a:gridCol w="949228"/>
                <a:gridCol w="994430"/>
                <a:gridCol w="1107433"/>
                <a:gridCol w="1231737"/>
                <a:gridCol w="621519"/>
                <a:gridCol w="621519"/>
                <a:gridCol w="1197837"/>
                <a:gridCol w="598918"/>
                <a:gridCol w="542417"/>
                <a:gridCol w="542417"/>
                <a:gridCol w="542417"/>
                <a:gridCol w="542417"/>
                <a:gridCol w="542417"/>
              </a:tblGrid>
              <a:tr h="341657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Capability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Load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Stress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in^2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Min. Diameter (in) CSA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Cable size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34165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10,000,000.00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3247.635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1,000,000.00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3.2E-3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      0.064304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34165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12,000,000.00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3247.635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1,200,000.00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2.7E-3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      0.058701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34165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Copper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15,000,000.00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3247.635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1,500,000.00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2.2E-3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      0.052504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34165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Steel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30,000,000.00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3247.635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3,000,000.00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1.1E-3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      0.037126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Best Diameter (STEEL) to use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 1/16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in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341657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Best Diameter (ALUMINUM) to use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1/8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in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e=l-lo/lo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r>
                        <a:rPr lang="el-GR" sz="800" u="none" strike="noStrike">
                          <a:effectLst/>
                        </a:rPr>
                        <a:t>σ=</a:t>
                      </a:r>
                      <a:r>
                        <a:rPr lang="en-US" sz="800" u="none" strike="noStrike">
                          <a:effectLst/>
                        </a:rPr>
                        <a:t>P/Ao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Steel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Aluminum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Capability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1.6238175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tons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Weight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3247.635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lbs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FALSE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     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FALSE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     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Length=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ft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  3/4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FALSE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  3/4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  1/2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  1/2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  1/4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  1/4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     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     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34165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Cable Length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ft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3/4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To Big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3/4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Plus 10%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27.5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ft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1/2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To Big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1/2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Strain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7/16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 7/16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3/8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 3/8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 5/16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 5/16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 1/4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1/4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Too Big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3/16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Check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3/16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Too Big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1/8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Check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TRUE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1/8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Check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341657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TRUE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1/16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Check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 1/16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Check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Too Small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341657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1/32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To Small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1/32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Too Small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341657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1/64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To Small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1/64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Too Small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791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44</TotalTime>
  <Words>602</Words>
  <Application>Microsoft Office PowerPoint</Application>
  <PresentationFormat>Custom</PresentationFormat>
  <Paragraphs>274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Ion</vt:lpstr>
      <vt:lpstr>4 Cable Lift System</vt:lpstr>
      <vt:lpstr>Given Information</vt:lpstr>
      <vt:lpstr>Plan of Action</vt:lpstr>
      <vt:lpstr>Cartesian Coordinates</vt:lpstr>
      <vt:lpstr>Position Vectors</vt:lpstr>
      <vt:lpstr>Unit Vector</vt:lpstr>
      <vt:lpstr>Find the Tension</vt:lpstr>
      <vt:lpstr>Tension on Mars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Cable Lift System</dc:title>
  <dc:creator>Alcides Segovia</dc:creator>
  <cp:lastModifiedBy>Alcides Segovia</cp:lastModifiedBy>
  <cp:revision>7</cp:revision>
  <dcterms:created xsi:type="dcterms:W3CDTF">2015-04-21T22:12:53Z</dcterms:created>
  <dcterms:modified xsi:type="dcterms:W3CDTF">2015-05-01T13:52:39Z</dcterms:modified>
</cp:coreProperties>
</file>